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</a:t>
            </a:r>
            <a:r>
              <a:rPr b="0" lang="en-US" sz="3200" spc="-1" strike="noStrike">
                <a:latin typeface="Arial"/>
              </a:rPr>
              <a:t>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</a:t>
            </a:r>
            <a:r>
              <a:rPr b="0" lang="en-US" sz="2000" spc="-1" strike="noStrike">
                <a:latin typeface="Arial"/>
              </a:rPr>
              <a:t>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E1CBC83-F2D2-4E43-A2E2-FECFB14D6C9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360" y="1904040"/>
            <a:ext cx="9071640" cy="193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Object detection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Module 1: Region Proposal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Выделяем маленькие гипотезы разных размеров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Для выделения гипотез можно использовать </a:t>
            </a:r>
            <a:r>
              <a:rPr b="0" lang="en-US" sz="3200" spc="-1" strike="noStrike">
                <a:latin typeface="Arial"/>
              </a:rPr>
              <a:t>Selective Search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Selective Search проходит скользящими окнами (разного размера) по изображению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На основе сегментации определить границы объектов по интенсивности пикселей, перепаду цветов, контраста и текстур.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Выделяется примерно 2000 разных регионов, которые частично друг друга перекрывают.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Для более точной последующей обработки каждая гипотеза дополнительно расширяется на 16 пикселей во всех 4 направлениях – добавляя контекст.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Module 2: Feature Extractor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Выбираем подходящую нейронную сеть (в оригинале AlexNet)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Удаляем голову для классификации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Заметим что изображения из selective search разного размера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Изменяем размер выхода из </a:t>
            </a:r>
            <a:r>
              <a:rPr b="0" lang="en-US" sz="3200" spc="-1" strike="noStrike">
                <a:latin typeface="Arial"/>
              </a:rPr>
              <a:t>region proposals на подходящий для выбранной сети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Пропускаем выход из region proposals через выбранную сеть и получаем вектор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latin typeface="Arial"/>
              </a:rPr>
              <a:t>Module 3: Classifier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Классифицируем вектор из сети с помощью любого известного метода (должен быть дифференцируемым, в оригинале SVM)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Классов должно быть N+1 – дополнительный класс для “ничего”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Postprocessing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326600"/>
            <a:ext cx="9071640" cy="1873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Вспомним что было в region proposal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Выделяется примерно 2000 разных регионов, которые частично друг друга перекрывают.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Мы локализовали один объект несколько раз, необходимо убрать дубликаты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Будем это делать с помощью </a:t>
            </a:r>
            <a:r>
              <a:rPr b="0" lang="en-US" sz="3200" spc="-1" strike="noStrike">
                <a:latin typeface="Arial"/>
              </a:rPr>
              <a:t>Non Maximum Suppression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675160" y="3122280"/>
            <a:ext cx="4730040" cy="218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Non Maximum Suppression (NMS)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656720" y="1172520"/>
            <a:ext cx="6766560" cy="436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Недостатки R-CNN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Очень долгий алгорим – необходимо прогнать примерно 2000 классификаций для одного изображения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Неточная локализация – используются координаты из region proposals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Затратный по вычислительным ресурсам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Связь между модулями не удобная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Что мешает нам применять сверточные сети к изображениям произвольного размера?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Что мешает нам применять сверточные сети к изображениям произвольного размера?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7315200" y="4754880"/>
            <a:ext cx="1825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Линейные слои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ROI Pooling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Мы хотим получить вектор одинакового размера для произвольного размера изображения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5152320" y="1854720"/>
            <a:ext cx="4426920" cy="223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ROI Pooling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Самый простой способ – max pooling, однако он не сработает поскольку выходные вектора будут разными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5152320" y="1854720"/>
            <a:ext cx="4426920" cy="223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Object detection task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Изображение может содержать несколько </a:t>
            </a:r>
            <a:r>
              <a:rPr b="0" lang="en-US" sz="3200" spc="-1" strike="noStrike">
                <a:latin typeface="Arial"/>
              </a:rPr>
              <a:t>экземпляров различных классов или не </a:t>
            </a:r>
            <a:r>
              <a:rPr b="0" lang="en-US" sz="3200" spc="-1" strike="noStrike">
                <a:latin typeface="Arial"/>
              </a:rPr>
              <a:t>содержать ничего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Изображение может содержать несколько </a:t>
            </a:r>
            <a:r>
              <a:rPr b="0" lang="en-US" sz="3200" spc="-1" strike="noStrike">
                <a:latin typeface="Arial"/>
              </a:rPr>
              <a:t>экземпляров одного класса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Необходимо локализовать объект путем </a:t>
            </a:r>
            <a:r>
              <a:rPr b="0" lang="en-US" sz="3200" spc="-1" strike="noStrike">
                <a:latin typeface="Arial"/>
              </a:rPr>
              <a:t>выделения bounding boxes </a:t>
            </a:r>
            <a:r>
              <a:rPr b="0" lang="en-US" sz="3200" spc="-1" strike="noStrike">
                <a:latin typeface="Arial"/>
              </a:rPr>
              <a:t>(прямоугольниками)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5152320" y="1701000"/>
            <a:ext cx="4426920" cy="253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ROI Pooling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Будем делать max pooling с окном переменного размера (H/I, W/J), где H, W – ширина и высота, а I, J размер выходного вектора</a:t>
            </a:r>
            <a:endParaRPr b="0" lang="en-US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152320" y="1854720"/>
            <a:ext cx="4426920" cy="223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Fast R-CNN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836720" y="1737720"/>
            <a:ext cx="666720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Fast R-CNN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Считаем карту признаков для всего изображения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Считаем region proposals для изначального изображения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Извлекаем проекцию region proposal с посчитанной карты признаков </a:t>
            </a:r>
            <a:br/>
            <a:r>
              <a:rPr b="0" lang="en-US" sz="3200" spc="-1" strike="noStrike">
                <a:latin typeface="Arial"/>
              </a:rPr>
              <a:t>(В оригинале VGG16)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Делаем roi pooling с карты признаков для region proposal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Разворачиваем вектор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Применяем линейную сеть с двумя головами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Классификация на N+1 класс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Регрессия для bounding boxes </a:t>
            </a:r>
            <a:br/>
            <a:r>
              <a:rPr b="0" lang="en-US" sz="2800" spc="-1" strike="noStrike">
                <a:latin typeface="Arial"/>
              </a:rPr>
              <a:t>(смещение по x и y, ширину и высоту bounding boxes)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Применяем NMS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Bounding box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163600" y="1554480"/>
            <a:ext cx="5752800" cy="342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Fast R-CNN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RoI Pooling layer диференцируемый, поэтому сеть может тренироваться в один шаг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Классификация и регрессия тренируются одновременно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Сверточная сеть применяется на изображении один раз, но линейная часть, для каждого region proposal.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VGG16 вместо AlexNet.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Главный недостаток Fast RCNN: region proposals.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Region proposal network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Давайте обучим нейронную сеть находить region proposals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620320" y="1326600"/>
            <a:ext cx="3490920" cy="328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Region proposal network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 fontScale="2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RPN имеет 2 головы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Классификация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Регрессия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Для карты признаков проходим скользящим окном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Классификатор предсказывает наличие объекта для anchor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Регрессор предсказывает координаты region proposal для anchor box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Anchor box – центр скользящего окна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5152320" y="1613160"/>
            <a:ext cx="4426920" cy="271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Anchor boxes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503640" y="1441800"/>
            <a:ext cx="4426920" cy="305748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5152320" y="1750680"/>
            <a:ext cx="4426920" cy="244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Faster R-CNN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927440" y="1326600"/>
            <a:ext cx="6224400" cy="328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Faster R-CNN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Считаем карту признаков изображения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Прогоняем RPN для нашей карты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Для объектов с высокой вероятностью берем срез с карты признаков по предсказанным координам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Применяем ROI pooling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Считаем классификацию и регрессию для карты признаков для объектов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Области применения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Детектирование лиц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Детектирование </a:t>
            </a:r>
            <a:r>
              <a:rPr b="0" lang="en-US" sz="3200" spc="-1" strike="noStrike">
                <a:latin typeface="Arial"/>
              </a:rPr>
              <a:t>автомобильных </a:t>
            </a:r>
            <a:r>
              <a:rPr b="0" lang="en-US" sz="3200" spc="-1" strike="noStrike">
                <a:latin typeface="Arial"/>
              </a:rPr>
              <a:t>номеров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Детектирование </a:t>
            </a:r>
            <a:r>
              <a:rPr b="0" lang="en-US" sz="3200" spc="-1" strike="noStrike">
                <a:latin typeface="Arial"/>
              </a:rPr>
              <a:t>дефектов на </a:t>
            </a:r>
            <a:r>
              <a:rPr b="0" lang="en-US" sz="3200" spc="-1" strike="noStrike">
                <a:latin typeface="Arial"/>
              </a:rPr>
              <a:t>производстве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5425920" y="1424160"/>
            <a:ext cx="3809520" cy="319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Faster R-CNN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10840" y="1511640"/>
            <a:ext cx="4426920" cy="2511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Проблема – объекты разного размера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Решение считаем RPN для разных слоев feature extractor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5152320" y="1731240"/>
            <a:ext cx="4426920" cy="247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Comparation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526400" y="1326600"/>
            <a:ext cx="7027560" cy="395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Проблемы распознования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Как локализовать </a:t>
            </a:r>
            <a:r>
              <a:rPr b="0" lang="en-US" sz="3200" spc="-1" strike="noStrike">
                <a:latin typeface="Arial"/>
              </a:rPr>
              <a:t>объекты, </a:t>
            </a:r>
            <a:r>
              <a:rPr b="0" lang="en-US" sz="3200" spc="-1" strike="noStrike">
                <a:latin typeface="Arial"/>
              </a:rPr>
              <a:t>предсказать </a:t>
            </a:r>
            <a:r>
              <a:rPr b="0" lang="en-US" sz="3200" spc="-1" strike="noStrike">
                <a:latin typeface="Arial"/>
              </a:rPr>
              <a:t>bounding boxes?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Bounding boxes </a:t>
            </a:r>
            <a:r>
              <a:rPr b="0" lang="en-US" sz="3200" spc="-1" strike="noStrike">
                <a:latin typeface="Arial"/>
              </a:rPr>
              <a:t>имеют различный </a:t>
            </a:r>
            <a:r>
              <a:rPr b="0" lang="en-US" sz="3200" spc="-1" strike="noStrike">
                <a:latin typeface="Arial"/>
              </a:rPr>
              <a:t>размер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Простые изменения </a:t>
            </a:r>
            <a:r>
              <a:rPr b="0" lang="en-US" sz="3200" spc="-1" strike="noStrike">
                <a:latin typeface="Arial"/>
              </a:rPr>
              <a:t>размеров и </a:t>
            </a:r>
            <a:r>
              <a:rPr b="0" lang="en-US" sz="3200" spc="-1" strike="noStrike">
                <a:latin typeface="Arial"/>
              </a:rPr>
              <a:t>вырезания не </a:t>
            </a:r>
            <a:r>
              <a:rPr b="0" lang="en-US" sz="3200" spc="-1" strike="noStrike">
                <a:latin typeface="Arial"/>
              </a:rPr>
              <a:t>подходят.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Различия внутри </a:t>
            </a:r>
            <a:r>
              <a:rPr b="0" lang="en-US" sz="3200" spc="-1" strike="noStrike">
                <a:latin typeface="Arial"/>
              </a:rPr>
              <a:t>класса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Пересекающиеся</a:t>
            </a:r>
            <a:r>
              <a:rPr b="0" lang="en-US" sz="3200" spc="-1" strike="noStrike">
                <a:latin typeface="Arial"/>
              </a:rPr>
              <a:t> </a:t>
            </a:r>
            <a:r>
              <a:rPr b="0" lang="ru-RU" sz="3200" spc="-1" strike="noStrike">
                <a:latin typeface="Arial"/>
              </a:rPr>
              <a:t>объекты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Какую метрику </a:t>
            </a:r>
            <a:r>
              <a:rPr b="0" lang="en-US" sz="3200" spc="-1" strike="noStrike">
                <a:latin typeface="Arial"/>
              </a:rPr>
              <a:t>оптимизировать?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303520" y="1729080"/>
            <a:ext cx="4080600" cy="256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Метрики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326600"/>
            <a:ext cx="907164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Intresection over union (IOU)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062440" y="2011680"/>
            <a:ext cx="6441480" cy="327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Нейронные сети для детекции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R-CNN Model Family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R-CNN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Fast R-CNN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Faster R-CNN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6" name="TextShape 3"/>
          <p:cNvSpPr txBox="1"/>
          <p:nvPr/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YOLO Model Family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YOLO v1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YOLO v2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YOLO v3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...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Нейронные сети для детекции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R-CNN Model Family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c9211e"/>
                </a:solidFill>
                <a:latin typeface="Arial"/>
              </a:rPr>
              <a:t>R-CNN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Fast R-CNN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Faster R-CNN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9" name="TextShape 3"/>
          <p:cNvSpPr txBox="1"/>
          <p:nvPr/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YOLO Model Family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YOLO v1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YOLO v2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YOLO v3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...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R-CNN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Module 1: Region Proposal. Генерация и извлечение независимых от класса region proposals, т.е. кандидатов для bounding boxes.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SC"/>
              </a:rPr>
              <a:t>Module 2: Feature Extractor. Извлечение признаков из каждого </a:t>
            </a:r>
            <a:r>
              <a:rPr b="0" lang="en-US" sz="3200" spc="-1" strike="noStrike">
                <a:latin typeface="Arial"/>
              </a:rPr>
              <a:t>region proposals с помощью сверточных сетей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Module 3: Classifier. Классификация признаков на представленные классы из извлеченных признаков.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R-CNN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30320" y="1481760"/>
            <a:ext cx="9819720" cy="34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2022-04-06T12:42:03Z</dcterms:created>
  <dc:creator/>
  <dc:description/>
  <dc:language>en-US</dc:language>
  <cp:lastModifiedBy/>
  <dcterms:modified xsi:type="dcterms:W3CDTF">2022-04-06T15:41:25Z</dcterms:modified>
  <cp:revision>1</cp:revision>
  <dc:subject/>
  <dc:title/>
</cp:coreProperties>
</file>